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4" r:id="rId7"/>
    <p:sldId id="269" r:id="rId8"/>
    <p:sldId id="262" r:id="rId9"/>
    <p:sldId id="265" r:id="rId10"/>
    <p:sldId id="263" r:id="rId11"/>
    <p:sldId id="282" r:id="rId12"/>
    <p:sldId id="267" r:id="rId13"/>
    <p:sldId id="279" r:id="rId14"/>
    <p:sldId id="281" r:id="rId15"/>
    <p:sldId id="280" r:id="rId16"/>
    <p:sldId id="278" r:id="rId17"/>
    <p:sldId id="268" r:id="rId18"/>
    <p:sldId id="270" r:id="rId19"/>
    <p:sldId id="271" r:id="rId20"/>
    <p:sldId id="272" r:id="rId21"/>
    <p:sldId id="275" r:id="rId22"/>
    <p:sldId id="276"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120" y="4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69DCD21-F0CC-460C-B7CF-BDD8D0044AD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0912B502-6E37-4C2A-9B8C-1571C27938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DB59EAAA-813D-4308-8EBF-68F1B3C7F866}"/>
              </a:ext>
            </a:extLst>
          </p:cNvPr>
          <p:cNvSpPr>
            <a:spLocks noGrp="1"/>
          </p:cNvSpPr>
          <p:nvPr>
            <p:ph type="dt" sz="half" idx="10"/>
          </p:nvPr>
        </p:nvSpPr>
        <p:spPr/>
        <p:txBody>
          <a:bodyPr/>
          <a:lstStyle/>
          <a:p>
            <a:fld id="{92E52592-57E6-44E9-B43E-579C4EEC8B0C}" type="datetimeFigureOut">
              <a:rPr lang="ru-RU" smtClean="0"/>
              <a:t>20.05.2020</a:t>
            </a:fld>
            <a:endParaRPr lang="ru-RU"/>
          </a:p>
        </p:txBody>
      </p:sp>
      <p:sp>
        <p:nvSpPr>
          <p:cNvPr id="5" name="Нижний колонтитул 4">
            <a:extLst>
              <a:ext uri="{FF2B5EF4-FFF2-40B4-BE49-F238E27FC236}">
                <a16:creationId xmlns:a16="http://schemas.microsoft.com/office/drawing/2014/main" xmlns="" id="{21F57B66-DAAB-4303-9271-E0518A503C2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2334EC9B-31D5-4EAD-BC4F-A0DA0AAF7C8D}"/>
              </a:ext>
            </a:extLst>
          </p:cNvPr>
          <p:cNvSpPr>
            <a:spLocks noGrp="1"/>
          </p:cNvSpPr>
          <p:nvPr>
            <p:ph type="sldNum" sz="quarter" idx="12"/>
          </p:nvPr>
        </p:nvSpPr>
        <p:spPr/>
        <p:txBody>
          <a:bodyPr/>
          <a:lstStyle/>
          <a:p>
            <a:fld id="{E84B3EA0-7915-4102-8A65-95A9494C108B}" type="slidenum">
              <a:rPr lang="ru-RU" smtClean="0"/>
              <a:t>‹#›</a:t>
            </a:fld>
            <a:endParaRPr lang="ru-RU"/>
          </a:p>
        </p:txBody>
      </p:sp>
    </p:spTree>
    <p:extLst>
      <p:ext uri="{BB962C8B-B14F-4D97-AF65-F5344CB8AC3E}">
        <p14:creationId xmlns:p14="http://schemas.microsoft.com/office/powerpoint/2010/main" val="2401510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B53DE82-7406-4466-91EC-C100E08EF13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4F9D01C9-DF1F-4701-81D6-9C6EEF1728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9C140FA2-766B-47F5-89A5-B6C95FB8B6E2}"/>
              </a:ext>
            </a:extLst>
          </p:cNvPr>
          <p:cNvSpPr>
            <a:spLocks noGrp="1"/>
          </p:cNvSpPr>
          <p:nvPr>
            <p:ph type="dt" sz="half" idx="10"/>
          </p:nvPr>
        </p:nvSpPr>
        <p:spPr/>
        <p:txBody>
          <a:bodyPr/>
          <a:lstStyle/>
          <a:p>
            <a:fld id="{92E52592-57E6-44E9-B43E-579C4EEC8B0C}" type="datetimeFigureOut">
              <a:rPr lang="ru-RU" smtClean="0"/>
              <a:t>20.05.2020</a:t>
            </a:fld>
            <a:endParaRPr lang="ru-RU"/>
          </a:p>
        </p:txBody>
      </p:sp>
      <p:sp>
        <p:nvSpPr>
          <p:cNvPr id="5" name="Нижний колонтитул 4">
            <a:extLst>
              <a:ext uri="{FF2B5EF4-FFF2-40B4-BE49-F238E27FC236}">
                <a16:creationId xmlns:a16="http://schemas.microsoft.com/office/drawing/2014/main" xmlns="" id="{EA645281-F657-48CA-834B-DBEE2F183B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2778EF43-E63D-46ED-A56D-AC2896D331E8}"/>
              </a:ext>
            </a:extLst>
          </p:cNvPr>
          <p:cNvSpPr>
            <a:spLocks noGrp="1"/>
          </p:cNvSpPr>
          <p:nvPr>
            <p:ph type="sldNum" sz="quarter" idx="12"/>
          </p:nvPr>
        </p:nvSpPr>
        <p:spPr/>
        <p:txBody>
          <a:bodyPr/>
          <a:lstStyle/>
          <a:p>
            <a:fld id="{E84B3EA0-7915-4102-8A65-95A9494C108B}" type="slidenum">
              <a:rPr lang="ru-RU" smtClean="0"/>
              <a:t>‹#›</a:t>
            </a:fld>
            <a:endParaRPr lang="ru-RU"/>
          </a:p>
        </p:txBody>
      </p:sp>
    </p:spTree>
    <p:extLst>
      <p:ext uri="{BB962C8B-B14F-4D97-AF65-F5344CB8AC3E}">
        <p14:creationId xmlns:p14="http://schemas.microsoft.com/office/powerpoint/2010/main" val="815572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D0BAC983-2009-46A0-B7D9-AA9669AA5F52}"/>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5EC018D4-6E19-426B-865D-FDED191AFD5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C9E87631-2EE9-45E6-8291-25EB61E43773}"/>
              </a:ext>
            </a:extLst>
          </p:cNvPr>
          <p:cNvSpPr>
            <a:spLocks noGrp="1"/>
          </p:cNvSpPr>
          <p:nvPr>
            <p:ph type="dt" sz="half" idx="10"/>
          </p:nvPr>
        </p:nvSpPr>
        <p:spPr/>
        <p:txBody>
          <a:bodyPr/>
          <a:lstStyle/>
          <a:p>
            <a:fld id="{92E52592-57E6-44E9-B43E-579C4EEC8B0C}" type="datetimeFigureOut">
              <a:rPr lang="ru-RU" smtClean="0"/>
              <a:t>20.05.2020</a:t>
            </a:fld>
            <a:endParaRPr lang="ru-RU"/>
          </a:p>
        </p:txBody>
      </p:sp>
      <p:sp>
        <p:nvSpPr>
          <p:cNvPr id="5" name="Нижний колонтитул 4">
            <a:extLst>
              <a:ext uri="{FF2B5EF4-FFF2-40B4-BE49-F238E27FC236}">
                <a16:creationId xmlns:a16="http://schemas.microsoft.com/office/drawing/2014/main" xmlns="" id="{6382B3A2-0381-4A79-882C-52B1F0AB8CD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512F9DAD-8024-4921-840A-00CA7702FCB3}"/>
              </a:ext>
            </a:extLst>
          </p:cNvPr>
          <p:cNvSpPr>
            <a:spLocks noGrp="1"/>
          </p:cNvSpPr>
          <p:nvPr>
            <p:ph type="sldNum" sz="quarter" idx="12"/>
          </p:nvPr>
        </p:nvSpPr>
        <p:spPr/>
        <p:txBody>
          <a:bodyPr/>
          <a:lstStyle/>
          <a:p>
            <a:fld id="{E84B3EA0-7915-4102-8A65-95A9494C108B}" type="slidenum">
              <a:rPr lang="ru-RU" smtClean="0"/>
              <a:t>‹#›</a:t>
            </a:fld>
            <a:endParaRPr lang="ru-RU"/>
          </a:p>
        </p:txBody>
      </p:sp>
    </p:spTree>
    <p:extLst>
      <p:ext uri="{BB962C8B-B14F-4D97-AF65-F5344CB8AC3E}">
        <p14:creationId xmlns:p14="http://schemas.microsoft.com/office/powerpoint/2010/main" val="730069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5D527D1-5937-431A-87BF-35701B1A254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0D378198-D388-4C67-8021-44B0315288C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2AEF14A7-07A7-452E-BE56-6C26EFE68364}"/>
              </a:ext>
            </a:extLst>
          </p:cNvPr>
          <p:cNvSpPr>
            <a:spLocks noGrp="1"/>
          </p:cNvSpPr>
          <p:nvPr>
            <p:ph type="dt" sz="half" idx="10"/>
          </p:nvPr>
        </p:nvSpPr>
        <p:spPr/>
        <p:txBody>
          <a:bodyPr/>
          <a:lstStyle/>
          <a:p>
            <a:fld id="{92E52592-57E6-44E9-B43E-579C4EEC8B0C}" type="datetimeFigureOut">
              <a:rPr lang="ru-RU" smtClean="0"/>
              <a:t>20.05.2020</a:t>
            </a:fld>
            <a:endParaRPr lang="ru-RU"/>
          </a:p>
        </p:txBody>
      </p:sp>
      <p:sp>
        <p:nvSpPr>
          <p:cNvPr id="5" name="Нижний колонтитул 4">
            <a:extLst>
              <a:ext uri="{FF2B5EF4-FFF2-40B4-BE49-F238E27FC236}">
                <a16:creationId xmlns:a16="http://schemas.microsoft.com/office/drawing/2014/main" xmlns="" id="{F9FBEC05-DC40-4457-A929-CE25E41F8A1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20FAD499-8EBD-44EF-87DD-3878FCE2AD9F}"/>
              </a:ext>
            </a:extLst>
          </p:cNvPr>
          <p:cNvSpPr>
            <a:spLocks noGrp="1"/>
          </p:cNvSpPr>
          <p:nvPr>
            <p:ph type="sldNum" sz="quarter" idx="12"/>
          </p:nvPr>
        </p:nvSpPr>
        <p:spPr/>
        <p:txBody>
          <a:bodyPr/>
          <a:lstStyle/>
          <a:p>
            <a:fld id="{E84B3EA0-7915-4102-8A65-95A9494C108B}" type="slidenum">
              <a:rPr lang="ru-RU" smtClean="0"/>
              <a:t>‹#›</a:t>
            </a:fld>
            <a:endParaRPr lang="ru-RU"/>
          </a:p>
        </p:txBody>
      </p:sp>
    </p:spTree>
    <p:extLst>
      <p:ext uri="{BB962C8B-B14F-4D97-AF65-F5344CB8AC3E}">
        <p14:creationId xmlns:p14="http://schemas.microsoft.com/office/powerpoint/2010/main" val="1274861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D6A0383-1D03-495F-A2A1-4734FFD945C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F7258B61-C296-4B53-8160-E6ADF4B676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C2BEA679-A98B-4EE3-9428-3C0FF01AD0B3}"/>
              </a:ext>
            </a:extLst>
          </p:cNvPr>
          <p:cNvSpPr>
            <a:spLocks noGrp="1"/>
          </p:cNvSpPr>
          <p:nvPr>
            <p:ph type="dt" sz="half" idx="10"/>
          </p:nvPr>
        </p:nvSpPr>
        <p:spPr/>
        <p:txBody>
          <a:bodyPr/>
          <a:lstStyle/>
          <a:p>
            <a:fld id="{92E52592-57E6-44E9-B43E-579C4EEC8B0C}" type="datetimeFigureOut">
              <a:rPr lang="ru-RU" smtClean="0"/>
              <a:t>20.05.2020</a:t>
            </a:fld>
            <a:endParaRPr lang="ru-RU"/>
          </a:p>
        </p:txBody>
      </p:sp>
      <p:sp>
        <p:nvSpPr>
          <p:cNvPr id="5" name="Нижний колонтитул 4">
            <a:extLst>
              <a:ext uri="{FF2B5EF4-FFF2-40B4-BE49-F238E27FC236}">
                <a16:creationId xmlns:a16="http://schemas.microsoft.com/office/drawing/2014/main" xmlns="" id="{C404EE8E-78D0-46DB-B325-5068F8CF766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4E5D6105-F367-472A-BACC-667EEBB1B344}"/>
              </a:ext>
            </a:extLst>
          </p:cNvPr>
          <p:cNvSpPr>
            <a:spLocks noGrp="1"/>
          </p:cNvSpPr>
          <p:nvPr>
            <p:ph type="sldNum" sz="quarter" idx="12"/>
          </p:nvPr>
        </p:nvSpPr>
        <p:spPr/>
        <p:txBody>
          <a:bodyPr/>
          <a:lstStyle/>
          <a:p>
            <a:fld id="{E84B3EA0-7915-4102-8A65-95A9494C108B}" type="slidenum">
              <a:rPr lang="ru-RU" smtClean="0"/>
              <a:t>‹#›</a:t>
            </a:fld>
            <a:endParaRPr lang="ru-RU"/>
          </a:p>
        </p:txBody>
      </p:sp>
    </p:spTree>
    <p:extLst>
      <p:ext uri="{BB962C8B-B14F-4D97-AF65-F5344CB8AC3E}">
        <p14:creationId xmlns:p14="http://schemas.microsoft.com/office/powerpoint/2010/main" val="932822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BF9E547-1EA4-48C1-AE30-DE5469C39B7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8DB3EC1B-3D53-4F86-BB47-DDDD85A5DED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9EF5E8A0-9A69-4F68-9AA4-49C47541928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442354DC-3458-419A-9C99-BC991CB07719}"/>
              </a:ext>
            </a:extLst>
          </p:cNvPr>
          <p:cNvSpPr>
            <a:spLocks noGrp="1"/>
          </p:cNvSpPr>
          <p:nvPr>
            <p:ph type="dt" sz="half" idx="10"/>
          </p:nvPr>
        </p:nvSpPr>
        <p:spPr/>
        <p:txBody>
          <a:bodyPr/>
          <a:lstStyle/>
          <a:p>
            <a:fld id="{92E52592-57E6-44E9-B43E-579C4EEC8B0C}" type="datetimeFigureOut">
              <a:rPr lang="ru-RU" smtClean="0"/>
              <a:t>20.05.2020</a:t>
            </a:fld>
            <a:endParaRPr lang="ru-RU"/>
          </a:p>
        </p:txBody>
      </p:sp>
      <p:sp>
        <p:nvSpPr>
          <p:cNvPr id="6" name="Нижний колонтитул 5">
            <a:extLst>
              <a:ext uri="{FF2B5EF4-FFF2-40B4-BE49-F238E27FC236}">
                <a16:creationId xmlns:a16="http://schemas.microsoft.com/office/drawing/2014/main" xmlns="" id="{9C227C4D-1E4A-495C-8217-CA068A04505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CE2AF83D-9FFD-40E7-B759-C566C6B7FBF1}"/>
              </a:ext>
            </a:extLst>
          </p:cNvPr>
          <p:cNvSpPr>
            <a:spLocks noGrp="1"/>
          </p:cNvSpPr>
          <p:nvPr>
            <p:ph type="sldNum" sz="quarter" idx="12"/>
          </p:nvPr>
        </p:nvSpPr>
        <p:spPr/>
        <p:txBody>
          <a:bodyPr/>
          <a:lstStyle/>
          <a:p>
            <a:fld id="{E84B3EA0-7915-4102-8A65-95A9494C108B}" type="slidenum">
              <a:rPr lang="ru-RU" smtClean="0"/>
              <a:t>‹#›</a:t>
            </a:fld>
            <a:endParaRPr lang="ru-RU"/>
          </a:p>
        </p:txBody>
      </p:sp>
    </p:spTree>
    <p:extLst>
      <p:ext uri="{BB962C8B-B14F-4D97-AF65-F5344CB8AC3E}">
        <p14:creationId xmlns:p14="http://schemas.microsoft.com/office/powerpoint/2010/main" val="415388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D78E55C-132B-4D27-856C-3820B8CDA90E}"/>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97D4F1CA-2696-4D56-A4CE-A2448F3253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F604FB99-4A84-4C83-8F82-5977A16B7EA8}"/>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613AC0BD-416A-4A80-84A9-2FA76A349F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545B6C3A-9808-4935-8035-C58059C328C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6CB395EC-3B2B-4759-99B5-9E5C97D61AAF}"/>
              </a:ext>
            </a:extLst>
          </p:cNvPr>
          <p:cNvSpPr>
            <a:spLocks noGrp="1"/>
          </p:cNvSpPr>
          <p:nvPr>
            <p:ph type="dt" sz="half" idx="10"/>
          </p:nvPr>
        </p:nvSpPr>
        <p:spPr/>
        <p:txBody>
          <a:bodyPr/>
          <a:lstStyle/>
          <a:p>
            <a:fld id="{92E52592-57E6-44E9-B43E-579C4EEC8B0C}" type="datetimeFigureOut">
              <a:rPr lang="ru-RU" smtClean="0"/>
              <a:t>20.05.2020</a:t>
            </a:fld>
            <a:endParaRPr lang="ru-RU"/>
          </a:p>
        </p:txBody>
      </p:sp>
      <p:sp>
        <p:nvSpPr>
          <p:cNvPr id="8" name="Нижний колонтитул 7">
            <a:extLst>
              <a:ext uri="{FF2B5EF4-FFF2-40B4-BE49-F238E27FC236}">
                <a16:creationId xmlns:a16="http://schemas.microsoft.com/office/drawing/2014/main" xmlns="" id="{84127B6C-98A3-47E7-AFB6-8706C80D202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784C9E7A-FCE8-405B-999B-C7C13C2654C7}"/>
              </a:ext>
            </a:extLst>
          </p:cNvPr>
          <p:cNvSpPr>
            <a:spLocks noGrp="1"/>
          </p:cNvSpPr>
          <p:nvPr>
            <p:ph type="sldNum" sz="quarter" idx="12"/>
          </p:nvPr>
        </p:nvSpPr>
        <p:spPr/>
        <p:txBody>
          <a:bodyPr/>
          <a:lstStyle/>
          <a:p>
            <a:fld id="{E84B3EA0-7915-4102-8A65-95A9494C108B}" type="slidenum">
              <a:rPr lang="ru-RU" smtClean="0"/>
              <a:t>‹#›</a:t>
            </a:fld>
            <a:endParaRPr lang="ru-RU"/>
          </a:p>
        </p:txBody>
      </p:sp>
    </p:spTree>
    <p:extLst>
      <p:ext uri="{BB962C8B-B14F-4D97-AF65-F5344CB8AC3E}">
        <p14:creationId xmlns:p14="http://schemas.microsoft.com/office/powerpoint/2010/main" val="2344294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232A664-9027-415E-B328-4018C6B2D3A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693B6F05-623E-4071-A4A5-62C1ECAE8780}"/>
              </a:ext>
            </a:extLst>
          </p:cNvPr>
          <p:cNvSpPr>
            <a:spLocks noGrp="1"/>
          </p:cNvSpPr>
          <p:nvPr>
            <p:ph type="dt" sz="half" idx="10"/>
          </p:nvPr>
        </p:nvSpPr>
        <p:spPr/>
        <p:txBody>
          <a:bodyPr/>
          <a:lstStyle/>
          <a:p>
            <a:fld id="{92E52592-57E6-44E9-B43E-579C4EEC8B0C}" type="datetimeFigureOut">
              <a:rPr lang="ru-RU" smtClean="0"/>
              <a:t>20.05.2020</a:t>
            </a:fld>
            <a:endParaRPr lang="ru-RU"/>
          </a:p>
        </p:txBody>
      </p:sp>
      <p:sp>
        <p:nvSpPr>
          <p:cNvPr id="4" name="Нижний колонтитул 3">
            <a:extLst>
              <a:ext uri="{FF2B5EF4-FFF2-40B4-BE49-F238E27FC236}">
                <a16:creationId xmlns:a16="http://schemas.microsoft.com/office/drawing/2014/main" xmlns="" id="{3E83B7DA-F45B-4319-A8F9-5E54B550EF6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1B4F44C7-ABFB-4CC5-9E1F-4F2EF984D170}"/>
              </a:ext>
            </a:extLst>
          </p:cNvPr>
          <p:cNvSpPr>
            <a:spLocks noGrp="1"/>
          </p:cNvSpPr>
          <p:nvPr>
            <p:ph type="sldNum" sz="quarter" idx="12"/>
          </p:nvPr>
        </p:nvSpPr>
        <p:spPr/>
        <p:txBody>
          <a:bodyPr/>
          <a:lstStyle/>
          <a:p>
            <a:fld id="{E84B3EA0-7915-4102-8A65-95A9494C108B}" type="slidenum">
              <a:rPr lang="ru-RU" smtClean="0"/>
              <a:t>‹#›</a:t>
            </a:fld>
            <a:endParaRPr lang="ru-RU"/>
          </a:p>
        </p:txBody>
      </p:sp>
    </p:spTree>
    <p:extLst>
      <p:ext uri="{BB962C8B-B14F-4D97-AF65-F5344CB8AC3E}">
        <p14:creationId xmlns:p14="http://schemas.microsoft.com/office/powerpoint/2010/main" val="716260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33C1D639-F98D-4CD9-B62C-8038FB0B1896}"/>
              </a:ext>
            </a:extLst>
          </p:cNvPr>
          <p:cNvSpPr>
            <a:spLocks noGrp="1"/>
          </p:cNvSpPr>
          <p:nvPr>
            <p:ph type="dt" sz="half" idx="10"/>
          </p:nvPr>
        </p:nvSpPr>
        <p:spPr/>
        <p:txBody>
          <a:bodyPr/>
          <a:lstStyle/>
          <a:p>
            <a:fld id="{92E52592-57E6-44E9-B43E-579C4EEC8B0C}" type="datetimeFigureOut">
              <a:rPr lang="ru-RU" smtClean="0"/>
              <a:t>20.05.2020</a:t>
            </a:fld>
            <a:endParaRPr lang="ru-RU"/>
          </a:p>
        </p:txBody>
      </p:sp>
      <p:sp>
        <p:nvSpPr>
          <p:cNvPr id="3" name="Нижний колонтитул 2">
            <a:extLst>
              <a:ext uri="{FF2B5EF4-FFF2-40B4-BE49-F238E27FC236}">
                <a16:creationId xmlns:a16="http://schemas.microsoft.com/office/drawing/2014/main" xmlns="" id="{D5B793F0-8E12-4779-8414-8BE53448C018}"/>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91263486-EF53-42E4-A2B0-8C48090E89D8}"/>
              </a:ext>
            </a:extLst>
          </p:cNvPr>
          <p:cNvSpPr>
            <a:spLocks noGrp="1"/>
          </p:cNvSpPr>
          <p:nvPr>
            <p:ph type="sldNum" sz="quarter" idx="12"/>
          </p:nvPr>
        </p:nvSpPr>
        <p:spPr/>
        <p:txBody>
          <a:bodyPr/>
          <a:lstStyle/>
          <a:p>
            <a:fld id="{E84B3EA0-7915-4102-8A65-95A9494C108B}" type="slidenum">
              <a:rPr lang="ru-RU" smtClean="0"/>
              <a:t>‹#›</a:t>
            </a:fld>
            <a:endParaRPr lang="ru-RU"/>
          </a:p>
        </p:txBody>
      </p:sp>
    </p:spTree>
    <p:extLst>
      <p:ext uri="{BB962C8B-B14F-4D97-AF65-F5344CB8AC3E}">
        <p14:creationId xmlns:p14="http://schemas.microsoft.com/office/powerpoint/2010/main" val="633164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03F552F-5790-4BD0-9F5E-99C96F8E735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571BEF5C-A0B3-44AB-A73D-DFFBED2E8A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92AF0A21-90B6-47C0-9323-2FC295E9DC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FA66FD3F-633E-4C47-A20D-F260A2472F4D}"/>
              </a:ext>
            </a:extLst>
          </p:cNvPr>
          <p:cNvSpPr>
            <a:spLocks noGrp="1"/>
          </p:cNvSpPr>
          <p:nvPr>
            <p:ph type="dt" sz="half" idx="10"/>
          </p:nvPr>
        </p:nvSpPr>
        <p:spPr/>
        <p:txBody>
          <a:bodyPr/>
          <a:lstStyle/>
          <a:p>
            <a:fld id="{92E52592-57E6-44E9-B43E-579C4EEC8B0C}" type="datetimeFigureOut">
              <a:rPr lang="ru-RU" smtClean="0"/>
              <a:t>20.05.2020</a:t>
            </a:fld>
            <a:endParaRPr lang="ru-RU"/>
          </a:p>
        </p:txBody>
      </p:sp>
      <p:sp>
        <p:nvSpPr>
          <p:cNvPr id="6" name="Нижний колонтитул 5">
            <a:extLst>
              <a:ext uri="{FF2B5EF4-FFF2-40B4-BE49-F238E27FC236}">
                <a16:creationId xmlns:a16="http://schemas.microsoft.com/office/drawing/2014/main" xmlns="" id="{8883B54E-473B-4EF3-AED9-232E7482C52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7B2E2260-A877-4722-BAFF-B3E64D191F9E}"/>
              </a:ext>
            </a:extLst>
          </p:cNvPr>
          <p:cNvSpPr>
            <a:spLocks noGrp="1"/>
          </p:cNvSpPr>
          <p:nvPr>
            <p:ph type="sldNum" sz="quarter" idx="12"/>
          </p:nvPr>
        </p:nvSpPr>
        <p:spPr/>
        <p:txBody>
          <a:bodyPr/>
          <a:lstStyle/>
          <a:p>
            <a:fld id="{E84B3EA0-7915-4102-8A65-95A9494C108B}" type="slidenum">
              <a:rPr lang="ru-RU" smtClean="0"/>
              <a:t>‹#›</a:t>
            </a:fld>
            <a:endParaRPr lang="ru-RU"/>
          </a:p>
        </p:txBody>
      </p:sp>
    </p:spTree>
    <p:extLst>
      <p:ext uri="{BB962C8B-B14F-4D97-AF65-F5344CB8AC3E}">
        <p14:creationId xmlns:p14="http://schemas.microsoft.com/office/powerpoint/2010/main" val="2869388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2B8D51B-0599-4867-A0EC-21575B0F1E2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EDF6F799-FA87-4A2E-8C61-94F594D231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8C5A8604-24E8-4BBF-B533-F0475847C5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A14573E0-294C-4515-820F-DDEF788D5F4A}"/>
              </a:ext>
            </a:extLst>
          </p:cNvPr>
          <p:cNvSpPr>
            <a:spLocks noGrp="1"/>
          </p:cNvSpPr>
          <p:nvPr>
            <p:ph type="dt" sz="half" idx="10"/>
          </p:nvPr>
        </p:nvSpPr>
        <p:spPr/>
        <p:txBody>
          <a:bodyPr/>
          <a:lstStyle/>
          <a:p>
            <a:fld id="{92E52592-57E6-44E9-B43E-579C4EEC8B0C}" type="datetimeFigureOut">
              <a:rPr lang="ru-RU" smtClean="0"/>
              <a:t>20.05.2020</a:t>
            </a:fld>
            <a:endParaRPr lang="ru-RU"/>
          </a:p>
        </p:txBody>
      </p:sp>
      <p:sp>
        <p:nvSpPr>
          <p:cNvPr id="6" name="Нижний колонтитул 5">
            <a:extLst>
              <a:ext uri="{FF2B5EF4-FFF2-40B4-BE49-F238E27FC236}">
                <a16:creationId xmlns:a16="http://schemas.microsoft.com/office/drawing/2014/main" xmlns="" id="{DA5668D6-3410-4EC5-BC19-6E5D3928150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46870F2A-A62B-4A13-810D-17AC7C5D3823}"/>
              </a:ext>
            </a:extLst>
          </p:cNvPr>
          <p:cNvSpPr>
            <a:spLocks noGrp="1"/>
          </p:cNvSpPr>
          <p:nvPr>
            <p:ph type="sldNum" sz="quarter" idx="12"/>
          </p:nvPr>
        </p:nvSpPr>
        <p:spPr/>
        <p:txBody>
          <a:bodyPr/>
          <a:lstStyle/>
          <a:p>
            <a:fld id="{E84B3EA0-7915-4102-8A65-95A9494C108B}" type="slidenum">
              <a:rPr lang="ru-RU" smtClean="0"/>
              <a:t>‹#›</a:t>
            </a:fld>
            <a:endParaRPr lang="ru-RU"/>
          </a:p>
        </p:txBody>
      </p:sp>
    </p:spTree>
    <p:extLst>
      <p:ext uri="{BB962C8B-B14F-4D97-AF65-F5344CB8AC3E}">
        <p14:creationId xmlns:p14="http://schemas.microsoft.com/office/powerpoint/2010/main" val="2168035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3BE1DBA-6D50-491C-9AA4-979A4984F4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7308EDCA-76C6-4FE5-A76E-A392F331E3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F9D51D8E-9CBD-4E01-9EDE-9364009B91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52592-57E6-44E9-B43E-579C4EEC8B0C}" type="datetimeFigureOut">
              <a:rPr lang="ru-RU" smtClean="0"/>
              <a:t>20.05.2020</a:t>
            </a:fld>
            <a:endParaRPr lang="ru-RU"/>
          </a:p>
        </p:txBody>
      </p:sp>
      <p:sp>
        <p:nvSpPr>
          <p:cNvPr id="5" name="Нижний колонтитул 4">
            <a:extLst>
              <a:ext uri="{FF2B5EF4-FFF2-40B4-BE49-F238E27FC236}">
                <a16:creationId xmlns:a16="http://schemas.microsoft.com/office/drawing/2014/main" xmlns="" id="{04B95685-6C55-4A69-A604-6A23608DBB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62A831A0-2ABA-45C6-9A42-2B641D97D0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4B3EA0-7915-4102-8A65-95A9494C108B}" type="slidenum">
              <a:rPr lang="ru-RU" smtClean="0"/>
              <a:t>‹#›</a:t>
            </a:fld>
            <a:endParaRPr lang="ru-RU"/>
          </a:p>
        </p:txBody>
      </p:sp>
    </p:spTree>
    <p:extLst>
      <p:ext uri="{BB962C8B-B14F-4D97-AF65-F5344CB8AC3E}">
        <p14:creationId xmlns:p14="http://schemas.microsoft.com/office/powerpoint/2010/main" val="3789782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2114FA5-24B7-480F-B7A6-F6DE4A229F08}"/>
              </a:ext>
            </a:extLst>
          </p:cNvPr>
          <p:cNvSpPr>
            <a:spLocks noGrp="1"/>
          </p:cNvSpPr>
          <p:nvPr>
            <p:ph type="ctrTitle"/>
          </p:nvPr>
        </p:nvSpPr>
        <p:spPr>
          <a:xfrm>
            <a:off x="1524000" y="281354"/>
            <a:ext cx="9144000" cy="3320683"/>
          </a:xfrm>
        </p:spPr>
        <p:txBody>
          <a:bodyPr>
            <a:normAutofit/>
          </a:bodyPr>
          <a:lstStyle/>
          <a:p>
            <a:r>
              <a:rPr lang="ru-RU" sz="1800" dirty="0">
                <a:latin typeface="Times New Roman" panose="02020603050405020304" pitchFamily="18" charset="0"/>
                <a:cs typeface="Times New Roman" panose="02020603050405020304" pitchFamily="18" charset="0"/>
              </a:rPr>
              <a:t>Муниципальное бюджетное дошкольное образовательное учреждение </a:t>
            </a:r>
            <a:br>
              <a:rPr lang="ru-RU" sz="1800" dirty="0">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«Детский сад общеразвивающего вида № 52 «</a:t>
            </a:r>
            <a:r>
              <a:rPr lang="ru-RU" sz="1800" dirty="0" err="1">
                <a:latin typeface="Times New Roman" panose="02020603050405020304" pitchFamily="18" charset="0"/>
                <a:cs typeface="Times New Roman" panose="02020603050405020304" pitchFamily="18" charset="0"/>
              </a:rPr>
              <a:t>Алтынчэч</a:t>
            </a:r>
            <a:r>
              <a:rPr lang="ru-RU" sz="1800" dirty="0">
                <a:latin typeface="Times New Roman" panose="02020603050405020304" pitchFamily="18" charset="0"/>
                <a:cs typeface="Times New Roman" panose="02020603050405020304" pitchFamily="18" charset="0"/>
              </a:rPr>
              <a:t>»</a:t>
            </a:r>
            <a:br>
              <a:rPr lang="ru-RU" sz="1800" dirty="0">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
            </a:r>
            <a:br>
              <a:rPr lang="ru-RU" sz="1800" dirty="0">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
            </a:r>
            <a:br>
              <a:rPr lang="ru-RU" sz="1800" dirty="0">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
            </a:r>
            <a:br>
              <a:rPr lang="ru-RU" sz="1800" dirty="0">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
            </a:r>
            <a:br>
              <a:rPr lang="ru-RU" sz="1800" dirty="0">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
            </a:r>
            <a:br>
              <a:rPr lang="ru-RU" sz="1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Значение развивающей предметно-пространственной среды для социализации дошкольника</a:t>
            </a:r>
          </a:p>
        </p:txBody>
      </p:sp>
      <p:sp>
        <p:nvSpPr>
          <p:cNvPr id="3" name="Подзаголовок 2">
            <a:extLst>
              <a:ext uri="{FF2B5EF4-FFF2-40B4-BE49-F238E27FC236}">
                <a16:creationId xmlns:a16="http://schemas.microsoft.com/office/drawing/2014/main" xmlns="" id="{741DB4EC-4D2B-4FDB-AF47-628A9EFACF51}"/>
              </a:ext>
            </a:extLst>
          </p:cNvPr>
          <p:cNvSpPr>
            <a:spLocks noGrp="1"/>
          </p:cNvSpPr>
          <p:nvPr>
            <p:ph type="subTitle" idx="1"/>
          </p:nvPr>
        </p:nvSpPr>
        <p:spPr>
          <a:xfrm>
            <a:off x="1524000" y="3602037"/>
            <a:ext cx="9898966" cy="2840965"/>
          </a:xfrm>
        </p:spPr>
        <p:txBody>
          <a:bodyPr>
            <a:normAutofit fontScale="92500" lnSpcReduction="10000"/>
          </a:bodyPr>
          <a:lstStyle/>
          <a:p>
            <a:endParaRPr lang="ru-RU" dirty="0"/>
          </a:p>
          <a:p>
            <a:pPr algn="r"/>
            <a:endParaRPr lang="ru-RU" sz="1600" dirty="0">
              <a:latin typeface="Times New Roman" panose="02020603050405020304" pitchFamily="18" charset="0"/>
              <a:cs typeface="Times New Roman" panose="02020603050405020304" pitchFamily="18" charset="0"/>
            </a:endParaRPr>
          </a:p>
          <a:p>
            <a:pPr algn="r"/>
            <a:r>
              <a:rPr lang="ru-RU" sz="1600" smtClean="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a:p>
            <a:pPr algn="r"/>
            <a:r>
              <a:rPr lang="ru-RU" sz="1600" dirty="0">
                <a:latin typeface="Times New Roman" panose="02020603050405020304" pitchFamily="18" charset="0"/>
                <a:cs typeface="Times New Roman" panose="02020603050405020304" pitchFamily="18" charset="0"/>
              </a:rPr>
              <a:t>старший воспитатель</a:t>
            </a:r>
          </a:p>
          <a:p>
            <a:pPr algn="r"/>
            <a:r>
              <a:rPr lang="ru-RU" sz="1600" dirty="0">
                <a:latin typeface="Times New Roman" panose="02020603050405020304" pitchFamily="18" charset="0"/>
                <a:cs typeface="Times New Roman" panose="02020603050405020304" pitchFamily="18" charset="0"/>
              </a:rPr>
              <a:t>высшей </a:t>
            </a:r>
            <a:r>
              <a:rPr lang="ru-RU" sz="1600" dirty="0" err="1">
                <a:latin typeface="Times New Roman" panose="02020603050405020304" pitchFamily="18" charset="0"/>
                <a:cs typeface="Times New Roman" panose="02020603050405020304" pitchFamily="18" charset="0"/>
              </a:rPr>
              <a:t>квал</a:t>
            </a:r>
            <a:r>
              <a:rPr lang="ru-RU" sz="1600" dirty="0">
                <a:latin typeface="Times New Roman" panose="02020603050405020304" pitchFamily="18" charset="0"/>
                <a:cs typeface="Times New Roman" panose="02020603050405020304" pitchFamily="18" charset="0"/>
              </a:rPr>
              <a:t>. кат. </a:t>
            </a:r>
          </a:p>
          <a:p>
            <a:pPr algn="r"/>
            <a:r>
              <a:rPr lang="ru-RU" sz="1600" dirty="0">
                <a:latin typeface="Times New Roman" panose="02020603050405020304" pitchFamily="18" charset="0"/>
                <a:cs typeface="Times New Roman" panose="02020603050405020304" pitchFamily="18" charset="0"/>
              </a:rPr>
              <a:t>Саримова Г.Р.</a:t>
            </a:r>
          </a:p>
          <a:p>
            <a:pPr algn="r"/>
            <a:endParaRPr lang="ru-RU" sz="1600" dirty="0">
              <a:latin typeface="Times New Roman" panose="02020603050405020304" pitchFamily="18" charset="0"/>
              <a:cs typeface="Times New Roman" panose="02020603050405020304" pitchFamily="18" charset="0"/>
            </a:endParaRPr>
          </a:p>
          <a:p>
            <a:pPr algn="r"/>
            <a:endParaRPr lang="ru-RU"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РТ, г. Альметьевск, 2020 год</a:t>
            </a:r>
          </a:p>
          <a:p>
            <a:endParaRPr lang="ru-RU" dirty="0"/>
          </a:p>
        </p:txBody>
      </p:sp>
    </p:spTree>
    <p:extLst>
      <p:ext uri="{BB962C8B-B14F-4D97-AF65-F5344CB8AC3E}">
        <p14:creationId xmlns:p14="http://schemas.microsoft.com/office/powerpoint/2010/main" val="1548180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a:extLst>
              <a:ext uri="{FF2B5EF4-FFF2-40B4-BE49-F238E27FC236}">
                <a16:creationId xmlns:a16="http://schemas.microsoft.com/office/drawing/2014/main" xmlns="" id="{6A9735EE-BF00-427A-B405-E1BA87A4AFCD}"/>
              </a:ext>
            </a:extLst>
          </p:cNvPr>
          <p:cNvSpPr>
            <a:spLocks noGrp="1"/>
          </p:cNvSpPr>
          <p:nvPr>
            <p:ph type="body" sz="half" idx="2"/>
          </p:nvPr>
        </p:nvSpPr>
        <p:spPr>
          <a:xfrm>
            <a:off x="839788" y="398585"/>
            <a:ext cx="3932237" cy="5470403"/>
          </a:xfrm>
        </p:spPr>
        <p:txBody>
          <a:bodyPr>
            <a:normAutofit lnSpcReduction="10000"/>
          </a:bodyPr>
          <a:lstStyle/>
          <a:p>
            <a:pPr algn="just"/>
            <a:r>
              <a:rPr lang="ru-RU" sz="2000" dirty="0">
                <a:latin typeface="Times New Roman" panose="02020603050405020304" pitchFamily="18" charset="0"/>
                <a:cs typeface="Times New Roman" panose="02020603050405020304" pitchFamily="18" charset="0"/>
              </a:rPr>
              <a:t>Центр театральной деятельности создан для знакомства детей с разными видами театра (настольный, плоскостной, пальчиковый, би-ба-</a:t>
            </a:r>
            <a:r>
              <a:rPr lang="ru-RU" sz="2000" dirty="0" err="1">
                <a:latin typeface="Times New Roman" panose="02020603050405020304" pitchFamily="18" charset="0"/>
                <a:cs typeface="Times New Roman" panose="02020603050405020304" pitchFamily="18" charset="0"/>
              </a:rPr>
              <a:t>бо</a:t>
            </a:r>
            <a:r>
              <a:rPr lang="ru-RU" sz="2000" dirty="0">
                <a:latin typeface="Times New Roman" panose="02020603050405020304" pitchFamily="18" charset="0"/>
                <a:cs typeface="Times New Roman" panose="02020603050405020304" pitchFamily="18" charset="0"/>
              </a:rPr>
              <a:t>, театр масок). Театр – это всегда игра, а игра ‒ ведущий вид деятельности детей. Театрализованная игра помогает удовлетворить потребности ребёнка в положительных эмоциях, новых впечатлениях, позволяет самовыражаться. Детки сами разыгрывают несложные сказки «Теремок», «Репку», «Колобок», сопровождают движения простой песенкой. Рядом расположен уголок ряженья. Можно нарядиться и проявить свои артистические способности в игре.</a:t>
            </a:r>
          </a:p>
        </p:txBody>
      </p:sp>
      <p:pic>
        <p:nvPicPr>
          <p:cNvPr id="8194" name="Picture 2" descr="C:\Users\52\Desktop\документы\все фото и мероприятия  2016-2017\театр уголки проверка\по тем контролю ДОУ 52\IMG_20170317_160655.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183187" y="398586"/>
            <a:ext cx="6470085" cy="5470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6504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52\Desktop\документы\фото и мероприят со старого компьютера\МДОУ №52 фото\0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86326" y="0"/>
            <a:ext cx="8034781" cy="6027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6602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xmlns="" id="{2C556788-1E87-4E0E-93D8-AA5A3458755E}"/>
              </a:ext>
            </a:extLst>
          </p:cNvPr>
          <p:cNvSpPr>
            <a:spLocks noGrp="1"/>
          </p:cNvSpPr>
          <p:nvPr>
            <p:ph type="body" sz="half" idx="2"/>
          </p:nvPr>
        </p:nvSpPr>
        <p:spPr>
          <a:xfrm>
            <a:off x="839788" y="679938"/>
            <a:ext cx="4130797" cy="5392616"/>
          </a:xfrm>
        </p:spPr>
        <p:txBody>
          <a:bodyPr>
            <a:normAutofit fontScale="92500"/>
          </a:bodyPr>
          <a:lstStyle/>
          <a:p>
            <a:pPr algn="just"/>
            <a:r>
              <a:rPr lang="ru-RU" sz="1900" dirty="0">
                <a:latin typeface="Times New Roman" panose="02020603050405020304" pitchFamily="18" charset="0"/>
                <a:cs typeface="Times New Roman" panose="02020603050405020304" pitchFamily="18" charset="0"/>
              </a:rPr>
              <a:t>Один из любимых уголков детей – книжный. Кто не любит полистать красочную, иллюстрированную книжку? Полочка для книг всегда пустует – книги на руках! Сосредоточенно разглядывают, с интересом обсуждают книги. Педагоги часто читают, рассматривают книги вместе, дети задают много вопросов. И каждые их «где?», «когда?», «почему?» требуют незамедлительного ответа. Бывают случаи, когда книга «заболеет», тогда вместе с детьми «лечим» её. Книги в уголке часто меняю, выставляю в соответствии с рекомендациями по программе, также помещаю в уголок детские журналы «Салават </a:t>
            </a:r>
            <a:r>
              <a:rPr lang="ru-RU" sz="1900" dirty="0" err="1">
                <a:latin typeface="Times New Roman" panose="02020603050405020304" pitchFamily="18" charset="0"/>
                <a:cs typeface="Times New Roman" panose="02020603050405020304" pitchFamily="18" charset="0"/>
              </a:rPr>
              <a:t>купере</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Сабыйга</a:t>
            </a:r>
            <a:r>
              <a:rPr lang="ru-RU" sz="1900" dirty="0">
                <a:latin typeface="Times New Roman" panose="02020603050405020304" pitchFamily="18" charset="0"/>
                <a:cs typeface="Times New Roman" panose="02020603050405020304" pitchFamily="18" charset="0"/>
              </a:rPr>
              <a:t>». Книжный уголок вызывает интерес к книгам, рассматриванию иллюстраций, помогает формировать потребность в чтении.</a:t>
            </a:r>
          </a:p>
          <a:p>
            <a:pPr algn="just"/>
            <a:endParaRPr lang="ru-RU" sz="3200" dirty="0">
              <a:latin typeface="Times New Roman" panose="02020603050405020304" pitchFamily="18" charset="0"/>
              <a:cs typeface="Times New Roman" panose="02020603050405020304" pitchFamily="18" charset="0"/>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83187" y="781142"/>
            <a:ext cx="6610227" cy="4957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1311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838200" y="398585"/>
            <a:ext cx="10515600" cy="1805353"/>
          </a:xfrm>
        </p:spPr>
        <p:txBody>
          <a:bodyPr>
            <a:noAutofit/>
          </a:bodyPr>
          <a:lstStyle/>
          <a:p>
            <a:pPr algn="just"/>
            <a:r>
              <a:rPr lang="ru-RU" sz="2000" dirty="0">
                <a:latin typeface="Times New Roman" panose="02020603050405020304" pitchFamily="18" charset="0"/>
                <a:cs typeface="Times New Roman" panose="02020603050405020304" pitchFamily="18" charset="0"/>
              </a:rPr>
              <a:t>Речевой центр: дидактические игры на формирование связной речи. Предметные картинки, фотографии и открытки по всем лексическим темам на обогащение словарного запаса, на развитие грамматического строя речи, на развитие связной речи. Сюжетные картинки и иллюстрации к сказкам для обучения детей </a:t>
            </a:r>
            <a:r>
              <a:rPr lang="ru-RU" sz="2000" dirty="0" err="1">
                <a:latin typeface="Times New Roman" panose="02020603050405020304" pitchFamily="18" charset="0"/>
                <a:cs typeface="Times New Roman" panose="02020603050405020304" pitchFamily="18" charset="0"/>
              </a:rPr>
              <a:t>пересказыванию</a:t>
            </a:r>
            <a:r>
              <a:rPr lang="ru-RU" sz="2000" dirty="0">
                <a:latin typeface="Times New Roman" panose="02020603050405020304" pitchFamily="18" charset="0"/>
                <a:cs typeface="Times New Roman" panose="02020603050405020304" pitchFamily="18" charset="0"/>
              </a:rPr>
              <a:t> знакомых сказок и на составление рассказов с последовательно развивающимся действием. Пособия для подготовки к обучению грамоте. </a:t>
            </a:r>
          </a:p>
        </p:txBody>
      </p:sp>
      <p:pic>
        <p:nvPicPr>
          <p:cNvPr id="2051" name="Picture 3"/>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488483" y="2822331"/>
            <a:ext cx="6477000" cy="3637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tretch>
            <a:fillRect/>
          </a:stretch>
        </p:blipFill>
        <p:spPr bwMode="auto">
          <a:xfrm>
            <a:off x="484426" y="2203938"/>
            <a:ext cx="5472628" cy="3071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0071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838200" y="365125"/>
            <a:ext cx="10515600" cy="1674690"/>
          </a:xfrm>
        </p:spPr>
        <p:txBody>
          <a:bodyPr>
            <a:noAutofit/>
          </a:bodyPr>
          <a:lstStyle/>
          <a:p>
            <a:r>
              <a:rPr lang="ru-RU" sz="1800" dirty="0">
                <a:latin typeface="Times New Roman" panose="02020603050405020304" pitchFamily="18" charset="0"/>
                <a:cs typeface="Times New Roman" panose="02020603050405020304" pitchFamily="18" charset="0"/>
              </a:rPr>
              <a:t>Сенсомоторный уголок в группе предназначен для стимуляции сенсорных функций (зрение, осязание, слух, вкус, обоняние, тактильное ощущение); для развития мелкой моторики, стимуляции двигательной активности; для снятия мышечного и психоэмоционального напряжения, достижения состояния релаксации и комфортного самочувствия детей; создание положительного эмоционального фона, повышение работоспособности ребёнка, активизация когнитивных процессов (мышления, внимания, восприятия, памяти).</a:t>
            </a:r>
          </a:p>
        </p:txBody>
      </p:sp>
      <p:pic>
        <p:nvPicPr>
          <p:cNvPr id="3074" name="Picture 2"/>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838198" y="2837979"/>
            <a:ext cx="5334003" cy="3408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172202" y="1788925"/>
            <a:ext cx="5744308" cy="328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7440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422032" y="539262"/>
            <a:ext cx="4614202" cy="5777132"/>
          </a:xfrm>
        </p:spPr>
        <p:txBody>
          <a:bodyPr>
            <a:noAutofit/>
          </a:bodyPr>
          <a:lstStyle/>
          <a:p>
            <a:pPr algn="just"/>
            <a:r>
              <a:rPr lang="ru-RU" sz="2000" dirty="0">
                <a:latin typeface="Times New Roman" panose="02020603050405020304" pitchFamily="18" charset="0"/>
                <a:cs typeface="Times New Roman" panose="02020603050405020304" pitchFamily="18" charset="0"/>
              </a:rPr>
              <a:t>Формирование навыков грамотного поведения на улице для предупреждения дорожно-транспортного травматизма. Задачи: *Знакомство детей с правилами дорожного движения. *Формирование у детей умения ориентироваться в пространстве. *Расширение словарного запаса детей по дорожной лексике. *Воспитание дисциплинированности и сознательного выполнения правил дорожного движения, культуры поведения детей как пешеходов и пассажиров транспортных средств. Макет перекрёстка, с помощью которого ребята смогут решать сложные логические задачи по безопасности дорожного движения, отрабатывать навыки безопасного перехода проезжей части на перекрёстке.</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70695" y="539262"/>
            <a:ext cx="6586781" cy="5509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7374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xmlns="" id="{B4BC7069-BD74-4AEE-BCBA-D0469D1E4E86}"/>
              </a:ext>
            </a:extLst>
          </p:cNvPr>
          <p:cNvSpPr>
            <a:spLocks noGrp="1"/>
          </p:cNvSpPr>
          <p:nvPr>
            <p:ph type="body" sz="half" idx="2"/>
          </p:nvPr>
        </p:nvSpPr>
        <p:spPr>
          <a:xfrm>
            <a:off x="309489" y="309489"/>
            <a:ext cx="5078435" cy="6130880"/>
          </a:xfrm>
        </p:spPr>
        <p:txBody>
          <a:bodyPr>
            <a:noAutofit/>
          </a:bodyPr>
          <a:lstStyle/>
          <a:p>
            <a:pPr algn="just" fontAlgn="base"/>
            <a:r>
              <a:rPr lang="ru-RU" sz="1800" dirty="0">
                <a:latin typeface="Times New Roman" panose="02020603050405020304" pitchFamily="18" charset="0"/>
                <a:cs typeface="Times New Roman" panose="02020603050405020304" pitchFamily="18" charset="0"/>
              </a:rPr>
              <a:t>Национально-региональный компонент: приобщение к истокам национальной культуры народов, населяющих Республику Татарстан; предоставление каждому ребёнку возможность обучения и воспитания на родном языке, формирование у детей основ нравственности на лучших образцах национальной культуры, народных традициях и обычаях; изучение русского и татарского языков в дошкольных образовательных учреждениях в равных объёмах, овладение необходимым  лексически минимумом ( в соответствии с УМК); ознакомление с историей, географией Республики Татарстан, расширение знаний детей о своём родном крае (о малой родине); создание благоприятных условий для воспитания толерантной личности — привития любви и уважения к людям другой национальности, к их культурным ценностям; ознакомление с природой родного края.</a:t>
            </a:r>
          </a:p>
          <a:p>
            <a:pPr algn="just"/>
            <a:r>
              <a:rPr lang="ru-RU" sz="1800" dirty="0">
                <a:latin typeface="Times New Roman" panose="02020603050405020304" pitchFamily="18" charset="0"/>
                <a:cs typeface="Times New Roman" panose="02020603050405020304" pitchFamily="18" charset="0"/>
              </a:rPr>
              <a:t> Представлены куклы в национальных одеждах, утварь (самовар, ложки, игрушки и т.д.) Оформлены альбомы. </a:t>
            </a: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95890" y="417630"/>
            <a:ext cx="5078436" cy="6022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0510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xmlns="" id="{204E9B0F-0F1E-447C-918C-637F102B8230}"/>
              </a:ext>
            </a:extLst>
          </p:cNvPr>
          <p:cNvSpPr>
            <a:spLocks noGrp="1"/>
          </p:cNvSpPr>
          <p:nvPr>
            <p:ph type="body" sz="half" idx="2"/>
          </p:nvPr>
        </p:nvSpPr>
        <p:spPr>
          <a:xfrm>
            <a:off x="839788" y="375138"/>
            <a:ext cx="4107350" cy="5493850"/>
          </a:xfrm>
        </p:spPr>
        <p:txBody>
          <a:bodyPr>
            <a:normAutofit fontScale="92500" lnSpcReduction="10000"/>
          </a:bodyPr>
          <a:lstStyle/>
          <a:p>
            <a:pPr algn="just"/>
            <a:r>
              <a:rPr lang="ru-RU" sz="2400" dirty="0">
                <a:latin typeface="Times New Roman" panose="02020603050405020304" pitchFamily="18" charset="0"/>
                <a:cs typeface="Times New Roman" panose="02020603050405020304" pitchFamily="18" charset="0"/>
              </a:rPr>
              <a:t>Центр природы тесно связан с центром экспериментирования. В Центре природы находятся комнатные растения (бегония, </a:t>
            </a:r>
            <a:r>
              <a:rPr lang="ru-RU" sz="2400" dirty="0" err="1">
                <a:latin typeface="Times New Roman" panose="02020603050405020304" pitchFamily="18" charset="0"/>
                <a:cs typeface="Times New Roman" panose="02020603050405020304" pitchFamily="18" charset="0"/>
              </a:rPr>
              <a:t>спатифиллум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хлорофитум</a:t>
            </a:r>
            <a:r>
              <a:rPr lang="ru-RU" sz="2400" dirty="0">
                <a:latin typeface="Times New Roman" panose="02020603050405020304" pitchFamily="18" charset="0"/>
                <a:cs typeface="Times New Roman" panose="02020603050405020304" pitchFamily="18" charset="0"/>
              </a:rPr>
              <a:t>), за которыми дети наблюдают, ухаживают. В центре собраны иллюстрации, картинки с изображением природы в разные времена года, животных домашних и диких, книги о животных, природный материал (семена растений, шишки сосновые, еловые, кедровые, гербарий листьев деревьев, перья птиц и т.д.). И, конечно, календарь наблюдений за природой.</a:t>
            </a:r>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183188" y="1109009"/>
            <a:ext cx="6172200" cy="4630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2075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xmlns="" id="{69D18FAD-9020-4FF4-8033-BCDFC56F5B7A}"/>
              </a:ext>
            </a:extLst>
          </p:cNvPr>
          <p:cNvSpPr>
            <a:spLocks noGrp="1"/>
          </p:cNvSpPr>
          <p:nvPr>
            <p:ph type="body" sz="half" idx="2"/>
          </p:nvPr>
        </p:nvSpPr>
        <p:spPr>
          <a:xfrm>
            <a:off x="839788" y="492369"/>
            <a:ext cx="3932237" cy="5376619"/>
          </a:xfrm>
        </p:spPr>
        <p:txBody>
          <a:bodyPr>
            <a:normAutofit fontScale="85000" lnSpcReduction="20000"/>
          </a:bodyPr>
          <a:lstStyle/>
          <a:p>
            <a:pPr algn="just"/>
            <a:r>
              <a:rPr lang="ru-RU" sz="2800" dirty="0">
                <a:latin typeface="Times New Roman" panose="02020603050405020304" pitchFamily="18" charset="0"/>
                <a:cs typeface="Times New Roman" panose="02020603050405020304" pitchFamily="18" charset="0"/>
              </a:rPr>
              <a:t>Вместе с детьми устроили огород на окне. Дети посадили лук, семена петрушки, свеклы и </a:t>
            </a:r>
            <a:r>
              <a:rPr lang="ru-RU" sz="2800" dirty="0" err="1">
                <a:latin typeface="Times New Roman" panose="02020603050405020304" pitchFamily="18" charset="0"/>
                <a:cs typeface="Times New Roman" panose="02020603050405020304" pitchFamily="18" charset="0"/>
              </a:rPr>
              <a:t>мн.др</a:t>
            </a:r>
            <a:r>
              <a:rPr lang="ru-RU" sz="2800" dirty="0">
                <a:latin typeface="Times New Roman" panose="02020603050405020304" pitchFamily="18" charset="0"/>
                <a:cs typeface="Times New Roman" panose="02020603050405020304" pitchFamily="18" charset="0"/>
              </a:rPr>
              <a:t>. Сколько было радости, когда появилась первая зелень, проросли семена укропа и гороха! Дети наглядно убедились, что растениям для роста нужна вода, солнечный свет, тепло и их заботливые ручки. Урожай был испробован. Так постепенно формируются у детей потребность в самостоятельном изучении природы, развивается интерес к растениям и животным.</a:t>
            </a: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183188" y="803564"/>
            <a:ext cx="6599626" cy="4655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4020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8B55D518-B9B5-4A9E-A1E2-95688D60A4A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83188" y="1576383"/>
            <a:ext cx="6172200" cy="3695709"/>
          </a:xfrm>
        </p:spPr>
      </p:pic>
      <p:sp>
        <p:nvSpPr>
          <p:cNvPr id="4" name="Текст 3">
            <a:extLst>
              <a:ext uri="{FF2B5EF4-FFF2-40B4-BE49-F238E27FC236}">
                <a16:creationId xmlns:a16="http://schemas.microsoft.com/office/drawing/2014/main" xmlns="" id="{063B3FF3-B8D9-4934-985F-963B23F593D1}"/>
              </a:ext>
            </a:extLst>
          </p:cNvPr>
          <p:cNvSpPr>
            <a:spLocks noGrp="1"/>
          </p:cNvSpPr>
          <p:nvPr>
            <p:ph type="body" sz="half" idx="2"/>
          </p:nvPr>
        </p:nvSpPr>
        <p:spPr>
          <a:xfrm>
            <a:off x="839788" y="422031"/>
            <a:ext cx="3932237" cy="5446957"/>
          </a:xfrm>
        </p:spPr>
        <p:txBody>
          <a:bodyPr>
            <a:normAutofit lnSpcReduction="10000"/>
          </a:bodyPr>
          <a:lstStyle/>
          <a:p>
            <a:pPr algn="just"/>
            <a:r>
              <a:rPr lang="ru-RU" sz="2400" dirty="0">
                <a:latin typeface="Times New Roman" panose="02020603050405020304" pitchFamily="18" charset="0"/>
                <a:cs typeface="Times New Roman" panose="02020603050405020304" pitchFamily="18" charset="0"/>
              </a:rPr>
              <a:t>Тут же содержатся материалы для проведения опытов, экспериментов (песок, камешки, земля, лопатки, ситечки, воронки, разные ёмкости, природный материал, материал разной фактуры и т.д.). Центр создан для развития у детей познавательного интереса, интереса к исследованиям. Здесь дети превращаются в «учёных», которые проводят опыты, эксперименты, наблюдения. Радость открытия нового формирует у ребят познавательную мотивацию.</a:t>
            </a:r>
          </a:p>
        </p:txBody>
      </p:sp>
    </p:spTree>
    <p:extLst>
      <p:ext uri="{BB962C8B-B14F-4D97-AF65-F5344CB8AC3E}">
        <p14:creationId xmlns:p14="http://schemas.microsoft.com/office/powerpoint/2010/main" val="12293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xmlns="" id="{D1282065-F100-4EDF-A001-3A99A56E7C6C}"/>
              </a:ext>
            </a:extLst>
          </p:cNvPr>
          <p:cNvSpPr>
            <a:spLocks noGrp="1"/>
          </p:cNvSpPr>
          <p:nvPr>
            <p:ph type="body" sz="half" idx="2"/>
          </p:nvPr>
        </p:nvSpPr>
        <p:spPr>
          <a:xfrm>
            <a:off x="675250" y="478302"/>
            <a:ext cx="4290646" cy="5390686"/>
          </a:xfrm>
        </p:spPr>
        <p:txBody>
          <a:bodyPr>
            <a:normAutofit lnSpcReduction="10000"/>
          </a:bodyPr>
          <a:lstStyle/>
          <a:p>
            <a:pPr algn="just"/>
            <a:r>
              <a:rPr lang="ru-RU" sz="2400" dirty="0">
                <a:latin typeface="Times New Roman" panose="02020603050405020304" pitchFamily="18" charset="0"/>
                <a:cs typeface="Times New Roman" panose="02020603050405020304" pitchFamily="18" charset="0"/>
              </a:rPr>
              <a:t>Создавая развивающую предметно-</a:t>
            </a:r>
            <a:r>
              <a:rPr lang="ru-RU" sz="2400" dirty="0" err="1">
                <a:latin typeface="Times New Roman" panose="02020603050405020304" pitchFamily="18" charset="0"/>
                <a:cs typeface="Times New Roman" panose="02020603050405020304" pitchFamily="18" charset="0"/>
              </a:rPr>
              <a:t>простанственную</a:t>
            </a:r>
            <a:r>
              <a:rPr lang="ru-RU" sz="2400" dirty="0">
                <a:latin typeface="Times New Roman" panose="02020603050405020304" pitchFamily="18" charset="0"/>
                <a:cs typeface="Times New Roman" panose="02020603050405020304" pitchFamily="18" charset="0"/>
              </a:rPr>
              <a:t> среду в группе, мы придерживалась принципов, изложенных в «Федеральном государственном образовательном стандарте дошкольного </a:t>
            </a:r>
            <a:r>
              <a:rPr lang="ru-RU" sz="2400" dirty="0" err="1">
                <a:latin typeface="Times New Roman" panose="02020603050405020304" pitchFamily="18" charset="0"/>
                <a:cs typeface="Times New Roman" panose="02020603050405020304" pitchFamily="18" charset="0"/>
              </a:rPr>
              <a:t>оборазования</a:t>
            </a:r>
            <a:r>
              <a:rPr lang="ru-RU" sz="2400" dirty="0">
                <a:latin typeface="Times New Roman" panose="02020603050405020304" pitchFamily="18" charset="0"/>
                <a:cs typeface="Times New Roman" panose="02020603050405020304" pitchFamily="18" charset="0"/>
              </a:rPr>
              <a:t>», а именно:</a:t>
            </a:r>
          </a:p>
          <a:p>
            <a:r>
              <a:rPr lang="ru-RU" sz="2400" dirty="0">
                <a:latin typeface="Times New Roman" panose="02020603050405020304" pitchFamily="18" charset="0"/>
                <a:cs typeface="Times New Roman" panose="02020603050405020304" pitchFamily="18" charset="0"/>
              </a:rPr>
              <a:t>•насыщенности;</a:t>
            </a:r>
          </a:p>
          <a:p>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трансформируемости</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•вариативности;</a:t>
            </a:r>
          </a:p>
          <a:p>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полифункциональности</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•доступности;</a:t>
            </a:r>
          </a:p>
          <a:p>
            <a:r>
              <a:rPr lang="ru-RU" sz="2400" dirty="0">
                <a:latin typeface="Times New Roman" panose="02020603050405020304" pitchFamily="18" charset="0"/>
                <a:cs typeface="Times New Roman" panose="02020603050405020304" pitchFamily="18" charset="0"/>
              </a:rPr>
              <a:t>•безопасности</a:t>
            </a:r>
          </a:p>
          <a:p>
            <a:endParaRPr lang="ru-RU" dirty="0"/>
          </a:p>
        </p:txBody>
      </p:sp>
      <p:pic>
        <p:nvPicPr>
          <p:cNvPr id="819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441678" y="569833"/>
            <a:ext cx="4601460" cy="5291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9491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xmlns="" id="{2BD44844-8078-43E6-BBFE-CC67C25545E1}"/>
              </a:ext>
            </a:extLst>
          </p:cNvPr>
          <p:cNvSpPr>
            <a:spLocks noGrp="1"/>
          </p:cNvSpPr>
          <p:nvPr>
            <p:ph type="body" sz="half" idx="2"/>
          </p:nvPr>
        </p:nvSpPr>
        <p:spPr>
          <a:xfrm>
            <a:off x="839788" y="445477"/>
            <a:ext cx="3932237" cy="5423511"/>
          </a:xfrm>
        </p:spPr>
        <p:txBody>
          <a:bodyPr>
            <a:normAutofit fontScale="92500" lnSpcReduction="10000"/>
          </a:bodyPr>
          <a:lstStyle/>
          <a:p>
            <a:pPr algn="just"/>
            <a:r>
              <a:rPr lang="ru-RU" sz="2400" dirty="0">
                <a:latin typeface="Times New Roman" panose="02020603050405020304" pitchFamily="18" charset="0"/>
                <a:cs typeface="Times New Roman" panose="02020603050405020304" pitchFamily="18" charset="0"/>
              </a:rPr>
              <a:t>В центр физического развития  подбираем атрибуты, материалы и оборудование, которые влияют на формирование двигательных навыков, привлекают детей к совместной двигательной активности. Предметное наполнение центра применяются в проведении утренних гимнастик (яркие пластмассовые шары, флажки, кубики), подвижных играх (кегли, мячи, обручи), индивидуальной двигательной деятельности (скакалки, мешочки для метания) и в свободной деятельности детей.</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86586" y="130774"/>
            <a:ext cx="4247063" cy="6307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7250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xmlns="" id="{C2D289F6-2062-4A41-99AF-1CA0EACD06A6}"/>
              </a:ext>
            </a:extLst>
          </p:cNvPr>
          <p:cNvSpPr>
            <a:spLocks noGrp="1"/>
          </p:cNvSpPr>
          <p:nvPr>
            <p:ph type="body" sz="half" idx="2"/>
          </p:nvPr>
        </p:nvSpPr>
        <p:spPr>
          <a:xfrm>
            <a:off x="386445" y="351691"/>
            <a:ext cx="4973345" cy="6020973"/>
          </a:xfrm>
        </p:spPr>
        <p:txBody>
          <a:bodyPr>
            <a:normAutofit/>
          </a:bodyPr>
          <a:lstStyle/>
          <a:p>
            <a:pPr algn="just"/>
            <a:r>
              <a:rPr lang="ru-RU" sz="2000" dirty="0">
                <a:latin typeface="Times New Roman" panose="02020603050405020304" pitchFamily="18" charset="0"/>
                <a:cs typeface="Times New Roman" panose="02020603050405020304" pitchFamily="18" charset="0"/>
              </a:rPr>
              <a:t>Преимущество созданной среды в том, что появилась возможность приобщать всех детей к активной самостоятельной деятельности. Каждый ребенок выбирает занятие по интересам в любом центре, что обеспечивается разнообразием предметного содержания, доступностью и удобством размещения материалов. Отмечается, что воспитанники меньше конфликтуют между собой: редко ссорятся из-за игр, игрового пространства или материалов, поскольку увлечены интересной деятельностью. Положительный эмоциональный настрой дошкольников свидетельствует об их жизнерадостности, открытости, желании посещать детский сад. Значительно возросла продуктивность самостоятельной деятельности: в течение дня дети создают и выполняют много рисунков, поделок, рассказов, экспериментов, игровых импровизаций и т. д.</a:t>
            </a:r>
          </a:p>
        </p:txBody>
      </p:sp>
      <p:pic>
        <p:nvPicPr>
          <p:cNvPr id="13314" name="Picture 2" descr="C:\Users\52\Desktop\метод работа\рейтинг 2018-2019\фотоотчет по МБДОУ №52\6 гр\IMG-20190528-WA008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33354" y="912715"/>
            <a:ext cx="6172200" cy="4629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027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xmlns="" id="{787BBC6D-7D13-4FED-A588-DD11E3A26AAF}"/>
              </a:ext>
            </a:extLst>
          </p:cNvPr>
          <p:cNvSpPr>
            <a:spLocks noGrp="1"/>
          </p:cNvSpPr>
          <p:nvPr>
            <p:ph type="body" sz="half" idx="2"/>
          </p:nvPr>
        </p:nvSpPr>
        <p:spPr>
          <a:xfrm>
            <a:off x="839788" y="422031"/>
            <a:ext cx="3932237" cy="5446957"/>
          </a:xfrm>
        </p:spPr>
        <p:txBody>
          <a:bodyPr>
            <a:normAutofit fontScale="92500"/>
          </a:bodyPr>
          <a:lstStyle/>
          <a:p>
            <a:pPr algn="just"/>
            <a:r>
              <a:rPr lang="ru-RU" sz="2400" dirty="0">
                <a:latin typeface="Times New Roman" panose="02020603050405020304" pitchFamily="18" charset="0"/>
                <a:cs typeface="Times New Roman" panose="02020603050405020304" pitchFamily="18" charset="0"/>
              </a:rPr>
              <a:t>При организации развивающей предметно-пространственной среды в групповом помещении, раздевалке  мы  старалась учесть все, что будет способствовать становлению базовых характеристик личности каждого ребенка: закономерности психического развития, показатели здоровья дошкольников, психофизиологические и коммуникативные особенности, уровень общего и речевого развития, а также эмоционально-волевой сферы.</a:t>
            </a:r>
          </a:p>
        </p:txBody>
      </p:sp>
      <p:pic>
        <p:nvPicPr>
          <p:cNvPr id="1433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056578" y="562708"/>
            <a:ext cx="6647701" cy="4456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4172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xmlns="" id="{9EA156B7-D371-49F8-B1BF-479C16AFAD1F}"/>
              </a:ext>
            </a:extLst>
          </p:cNvPr>
          <p:cNvSpPr>
            <a:spLocks noGrp="1"/>
          </p:cNvSpPr>
          <p:nvPr>
            <p:ph type="body" sz="half" idx="2"/>
          </p:nvPr>
        </p:nvSpPr>
        <p:spPr>
          <a:xfrm>
            <a:off x="839787" y="323557"/>
            <a:ext cx="4951413" cy="5908431"/>
          </a:xfrm>
        </p:spPr>
        <p:txBody>
          <a:bodyPr>
            <a:normAutofit fontScale="77500" lnSpcReduction="20000"/>
          </a:bodyPr>
          <a:lstStyle/>
          <a:p>
            <a:pPr algn="just"/>
            <a:r>
              <a:rPr lang="ru-RU" sz="3100" dirty="0">
                <a:latin typeface="Times New Roman" panose="02020603050405020304" pitchFamily="18" charset="0"/>
                <a:cs typeface="Times New Roman" panose="02020603050405020304" pitchFamily="18" charset="0"/>
              </a:rPr>
              <a:t>Также при организации развивающей предметно-пространственной среды мы учитывала соответствие ее санитарно-гигиеническим нормам, как условию обеспечения безопасности детей, сохранения их физического и психического здоровья, то есть требования к прогулочному участку, групповому помещению, мебели, предметам быта, техническим средствам, игровому оборудованию, учебным пособиям.</a:t>
            </a:r>
          </a:p>
          <a:p>
            <a:pPr algn="just"/>
            <a:r>
              <a:rPr lang="ru-RU" sz="3100" dirty="0">
                <a:latin typeface="Times New Roman" panose="02020603050405020304" pitchFamily="18" charset="0"/>
                <a:cs typeface="Times New Roman" panose="02020603050405020304" pitchFamily="18" charset="0"/>
              </a:rPr>
              <a:t>Не менее важно и эмоциональное состояние ребенка в данной предметной среде. Поэтому для нормального развития дошкольника организовала его предметное окружение </a:t>
            </a:r>
            <a:r>
              <a:rPr lang="ru-RU" sz="3100" dirty="0" err="1">
                <a:latin typeface="Times New Roman" panose="02020603050405020304" pitchFamily="18" charset="0"/>
                <a:cs typeface="Times New Roman" panose="02020603050405020304" pitchFamily="18" charset="0"/>
              </a:rPr>
              <a:t>сомасштабным</a:t>
            </a:r>
            <a:r>
              <a:rPr lang="ru-RU" sz="3100" dirty="0">
                <a:latin typeface="Times New Roman" panose="02020603050405020304" pitchFamily="18" charset="0"/>
                <a:cs typeface="Times New Roman" panose="02020603050405020304" pitchFamily="18" charset="0"/>
              </a:rPr>
              <a:t> его росту, действиям его рук и предметному миру взрослых.</a:t>
            </a:r>
          </a:p>
          <a:p>
            <a:endParaRPr lang="ru-RU" dirty="0"/>
          </a:p>
        </p:txBody>
      </p:sp>
      <p:pic>
        <p:nvPicPr>
          <p:cNvPr id="921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400800" y="562709"/>
            <a:ext cx="4196862" cy="5298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0254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xmlns="" id="{C19EC3D8-C91D-4F76-9D8B-A3F4C85748C0}"/>
              </a:ext>
            </a:extLst>
          </p:cNvPr>
          <p:cNvSpPr>
            <a:spLocks noGrp="1"/>
          </p:cNvSpPr>
          <p:nvPr>
            <p:ph type="body" sz="half" idx="2"/>
          </p:nvPr>
        </p:nvSpPr>
        <p:spPr>
          <a:xfrm>
            <a:off x="478302" y="407963"/>
            <a:ext cx="4614203" cy="5978769"/>
          </a:xfrm>
        </p:spPr>
        <p:txBody>
          <a:bodyPr>
            <a:normAutofit/>
          </a:bodyPr>
          <a:lstStyle/>
          <a:p>
            <a:pPr algn="just"/>
            <a:r>
              <a:rPr lang="ru-RU" sz="2000" dirty="0">
                <a:latin typeface="Times New Roman" panose="02020603050405020304" pitchFamily="18" charset="0"/>
                <a:cs typeface="Times New Roman" panose="02020603050405020304" pitchFamily="18" charset="0"/>
              </a:rPr>
              <a:t>Все групповое пространство распределено на ЦЕНТРЫ, которые доступны детям: игрушки, дидактический материал, игры. Все игровые центры расположены так, что дети имеют возможность свободно заниматься разными видами деятельности, не мешая друг другу. Дети знают, где взять бумагу, краски, карандаши, природный материал, костюмы и атрибуты для игр-инсценировок. Но это не означает, что среда остаётся неизменной. Центры периодически объединяются (</a:t>
            </a:r>
            <a:r>
              <a:rPr lang="ru-RU" sz="2000" dirty="0" err="1">
                <a:latin typeface="Times New Roman" panose="02020603050405020304" pitchFamily="18" charset="0"/>
                <a:cs typeface="Times New Roman" panose="02020603050405020304" pitchFamily="18" charset="0"/>
              </a:rPr>
              <a:t>театральный+ряженья</a:t>
            </a:r>
            <a:r>
              <a:rPr lang="ru-RU" sz="2000" dirty="0">
                <a:latin typeface="Times New Roman" panose="02020603050405020304" pitchFamily="18" charset="0"/>
                <a:cs typeface="Times New Roman" panose="02020603050405020304" pitchFamily="18" charset="0"/>
              </a:rPr>
              <a:t>) и дополняются (патриотический центр, центр </a:t>
            </a:r>
            <a:r>
              <a:rPr lang="ru-RU" sz="2000" dirty="0" err="1">
                <a:latin typeface="Times New Roman" panose="02020603050405020304" pitchFamily="18" charset="0"/>
                <a:cs typeface="Times New Roman" panose="02020603050405020304" pitchFamily="18" charset="0"/>
              </a:rPr>
              <a:t>эксперементирования</a:t>
            </a:r>
            <a:r>
              <a:rPr lang="ru-RU" sz="2000" dirty="0">
                <a:latin typeface="Times New Roman" panose="02020603050405020304" pitchFamily="18" charset="0"/>
                <a:cs typeface="Times New Roman" panose="02020603050405020304" pitchFamily="18" charset="0"/>
              </a:rPr>
              <a:t>). Всё это стимулирует познавательную и двигательную активность, развивает игровую деятельность, творческое воображение.</a:t>
            </a:r>
          </a:p>
        </p:txBody>
      </p:sp>
      <p:pic>
        <p:nvPicPr>
          <p:cNvPr id="1024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447713" y="1114425"/>
            <a:ext cx="6172200" cy="462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6620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xmlns="" id="{41FE8348-1B6C-4B32-ADD3-8E056806E8C2}"/>
              </a:ext>
            </a:extLst>
          </p:cNvPr>
          <p:cNvSpPr>
            <a:spLocks noGrp="1"/>
          </p:cNvSpPr>
          <p:nvPr>
            <p:ph type="body" sz="half" idx="2"/>
          </p:nvPr>
        </p:nvSpPr>
        <p:spPr>
          <a:xfrm>
            <a:off x="839788" y="351692"/>
            <a:ext cx="4027634" cy="5517296"/>
          </a:xfrm>
        </p:spPr>
        <p:txBody>
          <a:bodyPr>
            <a:normAutofit fontScale="92500" lnSpcReduction="10000"/>
          </a:bodyPr>
          <a:lstStyle/>
          <a:p>
            <a:pPr algn="just"/>
            <a:r>
              <a:rPr lang="ru-RU" sz="2800" dirty="0">
                <a:latin typeface="Times New Roman" panose="02020603050405020304" pitchFamily="18" charset="0"/>
                <a:cs typeface="Times New Roman" panose="02020603050405020304" pitchFamily="18" charset="0"/>
              </a:rPr>
              <a:t>В группе мебель и оборудование установлены так, что каждый ребенок может найти удобное и комфортное место для занятий с точки зрения его эмоционального состояния: достаточно удаленное от детей и взрослых или, наоборот, позволяющее ощущать тесный контакт с ними, или же предусматривающее в равной мере контакт и свободу.</a:t>
            </a:r>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0" y="314467"/>
            <a:ext cx="5087815" cy="6229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25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232FD122-E2EB-43BC-A469-B68FDA9A1F5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533292" y="257909"/>
            <a:ext cx="5462954" cy="5955322"/>
          </a:xfrm>
        </p:spPr>
      </p:pic>
      <p:sp>
        <p:nvSpPr>
          <p:cNvPr id="4" name="Текст 3">
            <a:extLst>
              <a:ext uri="{FF2B5EF4-FFF2-40B4-BE49-F238E27FC236}">
                <a16:creationId xmlns:a16="http://schemas.microsoft.com/office/drawing/2014/main" xmlns="" id="{47DB0CEE-3206-450D-B51E-54F14C7AF03F}"/>
              </a:ext>
            </a:extLst>
          </p:cNvPr>
          <p:cNvSpPr>
            <a:spLocks noGrp="1"/>
          </p:cNvSpPr>
          <p:nvPr>
            <p:ph type="body" sz="half" idx="2"/>
          </p:nvPr>
        </p:nvSpPr>
        <p:spPr>
          <a:xfrm>
            <a:off x="839788" y="436098"/>
            <a:ext cx="3932237" cy="5432890"/>
          </a:xfrm>
        </p:spPr>
        <p:txBody>
          <a:bodyPr>
            <a:normAutofit fontScale="92500" lnSpcReduction="20000"/>
          </a:bodyPr>
          <a:lstStyle/>
          <a:p>
            <a:pPr algn="just"/>
            <a:r>
              <a:rPr lang="ru-RU" sz="2200" dirty="0">
                <a:latin typeface="Times New Roman" panose="02020603050405020304" pitchFamily="18" charset="0"/>
                <a:cs typeface="Times New Roman" panose="02020603050405020304" pitchFamily="18" charset="0"/>
              </a:rPr>
              <a:t>День начинается с приёма детей. Раздевалка приветливо встречает детей и родителей. Дети быстро находят свой шкафчик, глядя на яркую предметную картинку, которую они сами выбирали. На двери в группу размещены картинки настроения. Дети выбирают с каким настроением они сегодня пришли в детский сад.</a:t>
            </a:r>
          </a:p>
          <a:p>
            <a:pPr algn="just"/>
            <a:r>
              <a:rPr lang="ru-RU" sz="2200" dirty="0">
                <a:latin typeface="Times New Roman" panose="02020603050405020304" pitchFamily="18" charset="0"/>
                <a:cs typeface="Times New Roman" panose="02020603050405020304" pitchFamily="18" charset="0"/>
              </a:rPr>
              <a:t> Расположен уголок для родителей, куда помещаются объявления, консультации советы родителям, Уголок именинника, чем сегодня занимались. Также в раздевалке развернулась «Полянка творчества», здесь все посещающие группу могут увидеть детские работы и результаты совместного творчества.</a:t>
            </a:r>
          </a:p>
          <a:p>
            <a:endParaRPr lang="ru-RU" dirty="0"/>
          </a:p>
        </p:txBody>
      </p:sp>
    </p:spTree>
    <p:extLst>
      <p:ext uri="{BB962C8B-B14F-4D97-AF65-F5344CB8AC3E}">
        <p14:creationId xmlns:p14="http://schemas.microsoft.com/office/powerpoint/2010/main" val="831680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xmlns="" id="{C79AD214-D794-40BC-BBB4-8EA6A3E93B8B}"/>
              </a:ext>
            </a:extLst>
          </p:cNvPr>
          <p:cNvSpPr>
            <a:spLocks noGrp="1"/>
          </p:cNvSpPr>
          <p:nvPr>
            <p:ph type="body" sz="half" idx="2"/>
          </p:nvPr>
        </p:nvSpPr>
        <p:spPr>
          <a:xfrm>
            <a:off x="839788" y="323557"/>
            <a:ext cx="3932237" cy="5545431"/>
          </a:xfrm>
        </p:spPr>
        <p:txBody>
          <a:bodyPr>
            <a:normAutofit/>
          </a:bodyPr>
          <a:lstStyle/>
          <a:p>
            <a:pPr algn="just"/>
            <a:r>
              <a:rPr lang="ru-RU" sz="1800" dirty="0">
                <a:latin typeface="Times New Roman" panose="02020603050405020304" pitchFamily="18" charset="0"/>
                <a:cs typeface="Times New Roman" panose="02020603050405020304" pitchFamily="18" charset="0"/>
              </a:rPr>
              <a:t>В групповой комнате есть возможность прослушать музыкальные произведения по возрасту детей, провести музыкальную паузу или зарядку, релаксацию под звуки природы. После ознакомления с произведениями художественной литературы можно просмотреть аналогичный мультфильм (например, «Кот, петух и лиса», «Коза-дереза», «Муха-цокотуха»), что поможет ярче раскрыть характеры героев, проследить за поступками и дать им оценку. Просмотренный фрагмент научит детей обыгрывать роли в инсценировках и драматизациях, уловить нужную интонацию речи, характер движений. Возможно более подробное рассмотрение жизни животных, людей и явлений природы.</a:t>
            </a:r>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136295" y="323557"/>
            <a:ext cx="6601635" cy="518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366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xmlns="" id="{D82D3851-F036-4ACD-AE3C-F00B8C381696}"/>
              </a:ext>
            </a:extLst>
          </p:cNvPr>
          <p:cNvSpPr>
            <a:spLocks noGrp="1"/>
          </p:cNvSpPr>
          <p:nvPr>
            <p:ph type="body" sz="half" idx="2"/>
          </p:nvPr>
        </p:nvSpPr>
        <p:spPr>
          <a:xfrm>
            <a:off x="839788" y="468923"/>
            <a:ext cx="3932237" cy="5400065"/>
          </a:xfrm>
        </p:spPr>
        <p:txBody>
          <a:bodyPr>
            <a:normAutofit fontScale="85000" lnSpcReduction="10000"/>
          </a:bodyPr>
          <a:lstStyle/>
          <a:p>
            <a:pPr algn="just"/>
            <a:r>
              <a:rPr lang="ru-RU" sz="2800" dirty="0">
                <a:latin typeface="Times New Roman" panose="02020603050405020304" pitchFamily="18" charset="0"/>
                <a:cs typeface="Times New Roman" panose="02020603050405020304" pitchFamily="18" charset="0"/>
              </a:rPr>
              <a:t>Игровые и развивающие центры в рамках группового пространства: сюжетно-ролевых игр «Дом. Семья», «Больница», «Магазин», «Парикмахерская», «Гараж»; развития мелкой моторики; психологической разгрузки; конструирования; физического развития; </a:t>
            </a:r>
            <a:r>
              <a:rPr lang="ru-RU" sz="2800" dirty="0" err="1">
                <a:latin typeface="Times New Roman" panose="02020603050405020304" pitchFamily="18" charset="0"/>
                <a:cs typeface="Times New Roman" panose="02020603050405020304" pitchFamily="18" charset="0"/>
              </a:rPr>
              <a:t>театрализованныйэкспериментирования</a:t>
            </a:r>
            <a:r>
              <a:rPr lang="ru-RU" sz="2800" dirty="0">
                <a:latin typeface="Times New Roman" panose="02020603050405020304" pitchFamily="18" charset="0"/>
                <a:cs typeface="Times New Roman" panose="02020603050405020304" pitchFamily="18" charset="0"/>
              </a:rPr>
              <a:t>; рисования; музыкальный; книжный; </a:t>
            </a:r>
            <a:r>
              <a:rPr lang="ru-RU" sz="2800" dirty="0" err="1">
                <a:latin typeface="Times New Roman" panose="02020603050405020304" pitchFamily="18" charset="0"/>
                <a:cs typeface="Times New Roman" panose="02020603050405020304" pitchFamily="18" charset="0"/>
              </a:rPr>
              <a:t>этнорегиональный</a:t>
            </a:r>
            <a:r>
              <a:rPr lang="ru-RU" sz="2800" dirty="0">
                <a:latin typeface="Times New Roman" panose="02020603050405020304" pitchFamily="18" charset="0"/>
                <a:cs typeface="Times New Roman" panose="02020603050405020304" pitchFamily="18" charset="0"/>
              </a:rPr>
              <a:t>; математический; ряжения; природы; огород на окне</a:t>
            </a:r>
            <a:br>
              <a:rPr lang="ru-RU" sz="2800" dirty="0">
                <a:latin typeface="Times New Roman" panose="02020603050405020304" pitchFamily="18" charset="0"/>
                <a:cs typeface="Times New Roman" panose="02020603050405020304" pitchFamily="18" charset="0"/>
              </a:rPr>
            </a:br>
            <a:r>
              <a:rPr lang="ru-RU" dirty="0"/>
              <a:t/>
            </a:r>
            <a:br>
              <a:rPr lang="ru-RU" dirty="0"/>
            </a:br>
            <a:endParaRPr lang="ru-RU"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08068" y="474084"/>
            <a:ext cx="5244144" cy="5909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3264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Текст 7">
            <a:extLst>
              <a:ext uri="{FF2B5EF4-FFF2-40B4-BE49-F238E27FC236}">
                <a16:creationId xmlns:a16="http://schemas.microsoft.com/office/drawing/2014/main" xmlns="" id="{1CBB27B7-6ED9-4AA0-9462-90DEE6E9C082}"/>
              </a:ext>
            </a:extLst>
          </p:cNvPr>
          <p:cNvSpPr>
            <a:spLocks noGrp="1"/>
          </p:cNvSpPr>
          <p:nvPr>
            <p:ph type="body" sz="half" idx="2"/>
          </p:nvPr>
        </p:nvSpPr>
        <p:spPr>
          <a:xfrm>
            <a:off x="839788" y="422031"/>
            <a:ext cx="3932237" cy="5446957"/>
          </a:xfrm>
        </p:spPr>
        <p:txBody>
          <a:bodyPr>
            <a:normAutofit lnSpcReduction="10000"/>
          </a:bodyPr>
          <a:lstStyle/>
          <a:p>
            <a:pPr algn="just"/>
            <a:r>
              <a:rPr lang="ru-RU" sz="2000" dirty="0">
                <a:latin typeface="Times New Roman" panose="02020603050405020304" pitchFamily="18" charset="0"/>
                <a:cs typeface="Times New Roman" panose="02020603050405020304" pitchFamily="18" charset="0"/>
              </a:rPr>
              <a:t>Разнообразие средств в центре рисования открывают ребёнку возможность творить, фантазировать, давать жизнь маленькому кусочку пластилина, оживлять красками скучные белые картинки. Наборы карандашей, пластилин, краски, кисти, трафареты, ватные палочки, мелки восковые – представлены в этом центре. Большинство моих деток любят раскрашивать. Дети получают удовольствие от взаимодействия с разными материалами, обогащают свой тактильный опыт. Целью центра является формирование творческих способностей детей, эстетического восприятия, воображения, самостоятельности, активности.</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83188" y="759655"/>
            <a:ext cx="6172200" cy="4533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125241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TotalTime>
  <Words>1566</Words>
  <Application>Microsoft Office PowerPoint</Application>
  <PresentationFormat>Широкоэкранный</PresentationFormat>
  <Paragraphs>39</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Calibri</vt:lpstr>
      <vt:lpstr>Calibri Light</vt:lpstr>
      <vt:lpstr>Times New Roman</vt:lpstr>
      <vt:lpstr>Тема Office</vt:lpstr>
      <vt:lpstr>Муниципальное бюджетное дошкольное образовательное учреждение  «Детский сад общеразвивающего вида № 52 «Алтынчэч»      Значение развивающей предметно-пространственной среды для социализации дошкольника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Речевой центр: дидактические игры на формирование связной речи. Предметные картинки, фотографии и открытки по всем лексическим темам на обогащение словарного запаса, на развитие грамматического строя речи, на развитие связной речи. Сюжетные картинки и иллюстрации к сказкам для обучения детей пересказыванию знакомых сказок и на составление рассказов с последовательно развивающимся действием. Пособия для подготовки к обучению грамоте. </vt:lpstr>
      <vt:lpstr>Сенсомоторный уголок в группе предназначен для стимуляции сенсорных функций (зрение, осязание, слух, вкус, обоняние, тактильное ощущение); для развития мелкой моторики, стимуляции двигательной активности; для снятия мышечного и психоэмоционального напряжения, достижения состояния релаксации и комфортного самочувствия детей; создание положительного эмоционального фона, повышение работоспособности ребёнка, активизация когнитивных процессов (мышления, внимания, восприятия, памяти).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бюджетное дошкольное образовательное учреждение «Детский сад общеразвивающего вида № 52 «Алтынчэч»      Организация развивающей предметно-пространственной среды как пространства для социально-личностного развития ребенка старшего дошкольного возраста</dc:title>
  <dc:creator>Альберт Саримов</dc:creator>
  <cp:lastModifiedBy>user</cp:lastModifiedBy>
  <cp:revision>25</cp:revision>
  <dcterms:created xsi:type="dcterms:W3CDTF">2019-12-09T16:28:39Z</dcterms:created>
  <dcterms:modified xsi:type="dcterms:W3CDTF">2020-05-20T07:12:09Z</dcterms:modified>
</cp:coreProperties>
</file>